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59" r:id="rId5"/>
    <p:sldId id="279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27D0-38BA-46D5-881E-40D02F1BA81A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3CD84-E349-4699-A182-1C7D91A76B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36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94DC-EBF9-4A7E-BBFA-D3FBD00084BF}" type="datetime1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5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D8AC-3A63-495D-8A00-EE1D9AB0E953}" type="datetime1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8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8609-2F8E-4FA2-9930-C13A74C296BC}" type="datetime1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2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61B0-D4C4-40E7-9E73-7283C7DF0F01}" type="datetime1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9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1CDB-B115-4745-BB70-F7B24AFB7785}" type="datetime1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17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81DE-7B21-40D2-9DC9-93E7CA054707}" type="datetime1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6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06E6F-71B2-4860-B1D7-B6DF837AE7E2}" type="datetime1">
              <a:rPr lang="ru-RU" smtClean="0"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3E6DB-249B-4574-9C49-D651A56C6065}" type="datetime1">
              <a:rPr lang="ru-RU" smtClean="0"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19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F335-8DB7-4D60-B710-A011741142AC}" type="datetime1">
              <a:rPr lang="ru-RU" smtClean="0"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68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2026-4D75-4D9F-8B04-36D10596B722}" type="datetime1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73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F534-D8E4-4E18-B177-F9CC389E648F}" type="datetime1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0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C74FA-7C81-4EB9-8C21-39F62DD362C8}" type="datetime1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5E165-C203-4E81-97E5-DA415E522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6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hyperlink" Target="mailto:info@souchastye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sozd2.duma.gov.ru/main.nsf/(Spravka)?OpenAgent&amp;RN=346786-6&amp;11" TargetMode="External"/><Relationship Id="rId2" Type="http://schemas.openxmlformats.org/officeDocument/2006/relationships/hyperlink" Target="http://asozd2.duma.gov.ru/main.nsf/(Spravka)?OpenAgent&amp;RN=344036-6&amp;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ozd2.duma.gov.ru/main.nsf/(Spravka)?OpenAgent&amp;RN=354879-6&amp;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90968" cy="23762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</a:rPr>
              <a:t>«Роль </a:t>
            </a:r>
            <a:r>
              <a:rPr lang="ru-RU" sz="2800" b="1" dirty="0">
                <a:solidFill>
                  <a:schemeClr val="tx2"/>
                </a:solidFill>
              </a:rPr>
              <a:t>нового федерального законодательства 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в </a:t>
            </a:r>
            <a:r>
              <a:rPr lang="ru-RU" sz="2800" b="1" dirty="0">
                <a:solidFill>
                  <a:schemeClr val="tx2"/>
                </a:solidFill>
              </a:rPr>
              <a:t>осуществлении сопровождения </a:t>
            </a:r>
            <a:r>
              <a:rPr lang="ru-RU" sz="2800" b="1" dirty="0" smtClean="0">
                <a:solidFill>
                  <a:schemeClr val="tx2"/>
                </a:solidFill>
              </a:rPr>
              <a:t>сирот»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9964" y="4221088"/>
            <a:ext cx="6696744" cy="86409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А.И.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Головань, </a:t>
            </a:r>
            <a:r>
              <a:rPr lang="en-US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Исполнительный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директор </a:t>
            </a:r>
            <a:b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РОО «Благотворительный центр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«Соучастие в судьбе»</a:t>
            </a:r>
            <a:r>
              <a:rPr lang="ru-RU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en-US" sz="1800" b="1" dirty="0" smtClean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 декабря 2013 г.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Калуга</a:t>
            </a:r>
          </a:p>
        </p:txBody>
      </p:sp>
      <p:pic>
        <p:nvPicPr>
          <p:cNvPr id="1026" name="Рисунок 1" descr="&amp;Bcy;&amp;lcy;&amp;acy;&amp;gcy;&amp;ocy;&amp;tcy;&amp;vcy;&amp;ocy;&amp;rcy;&amp;icy;&amp;tcy;&amp;iecy;&amp;lcy;&amp;softcy;&amp;ncy;&amp;ycy;&amp;jcy; &amp;tscy;&amp;iecy;&amp;ncy;&amp;tcy;&amp;rcy; «&amp;Scy;&amp;ocy;&amp;ucy;&amp;chcy;&amp;acy;&amp;scy;&amp;tcy;&amp;icy;&amp;iecy; &amp;vcy; &amp;scy;&amp;ucy;&amp;dcy;&amp;softcy;&amp;bcy;&amp;ie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649296" cy="13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9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-ФЗ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внесении изменений в отдельные законодательные акты Российской Федерации по вопросам устройства детей-сирот и детей, оставшихся без попечения родителей »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Статья 4. 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Вносит изменения в статью 7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21.12.96 №159-ФЗ «О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гарантиях по социальной поддержке детей-сирот и детей, оставшихся без попечения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родителей», устанавливающую дополнительные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права на медицинское обслуживание</a:t>
            </a: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Статья 10.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Вносит изменения в статью 20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21.11.2011 №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324-ФЗ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бесплатной юридической помощи в Российской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18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-ФЗ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права на медицинское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21.12.96 № 159-ФЗ)</a:t>
            </a:r>
          </a:p>
          <a:p>
            <a:pPr indent="252000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Детям-сиротам и детям, оставшимся без попечения родителей, а также лицам из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 предоставляется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медицинская помощь в медицинских организациях государственной системы здравоохранения и муниципальной системы здравоохранения,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высокотехнологичная медицинская помощь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проведение диспансеризации, оздоровления, регулярных медицинских осмотров, и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их направление на лечение за пределы территории Российской Федерации за счет бюджетных ассигнований федерального бюджета в порядке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установленном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здравоохранения.</a:t>
            </a:r>
          </a:p>
          <a:p>
            <a:pPr indent="252000" algn="just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Детям-сиротам и детям, оставшимся без попечения родителей, лицам из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путевки в оздоровительные лагеря, в санаторно-курортные учреждения при наличии медицинских показаний, а также оплачивается проезд к месту лечения и обратно.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4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-ФЗ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lnSpcReduction="10000"/>
          </a:bodyPr>
          <a:lstStyle/>
          <a:p>
            <a:pPr marL="0" indent="216000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 Категории граждан, имеющих право на получение бесплатной юридической помощи в рамках государственной системы бесплатной юридической помощи, и случаи оказания такой помощи</a:t>
            </a:r>
          </a:p>
          <a:p>
            <a:pPr marL="0" indent="216000">
              <a:spcBef>
                <a:spcPts val="60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21.11.2011 № 324-ФЗ «О бесплатной юридической помощи в Российской Федерации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дети-сироты и дети, оставшиеся без попечения родителей, а также </a:t>
            </a:r>
            <a:r>
              <a:rPr lang="ru-RU" sz="1800" dirty="0"/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представители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представители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они обращаются за оказанием бесплатной юридической помощи по вопросам, связанным с обеспечением и защитой прав и законных интересов таких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spcBef>
                <a:spcPts val="60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новыми категориями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имеющих право на получение бесплатной юридической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помощи: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из числа детей-сирот и детей, оставшихся без попечения родителей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их представители, если они обращаются….</a:t>
            </a:r>
          </a:p>
          <a:p>
            <a:pPr algn="just">
              <a:spcBef>
                <a:spcPts val="60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желающие принять на воспитание в свою семью ребенка, оставшегося без попечения родителей, если они обращаются за оказанием бесплатной юридической помощи по вопросам, связанным с устройством ребенка на воспитание в семью;</a:t>
            </a:r>
          </a:p>
          <a:p>
            <a:pPr algn="just">
              <a:spcBef>
                <a:spcPts val="60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усыновители, если они обращаются за оказанием бесплатной юридической помощи по вопросам, связанным с обеспечением и защитой прав и законных интересов усыновленных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0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-ФЗ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Федерального закона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21.11.2011 № 324-ФЗ «О бесплатной юридической помощи в Российской Федерации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Дополнена к уже имевшимся случаям </a:t>
            </a:r>
            <a:r>
              <a:rPr lang="ru-RU" sz="2000" dirty="0"/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в устной и письменной форме граждан, имеющих право на получение бесплатной юридической помощи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составления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заявлений, жалоб,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ходатайства и другие документы правового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случаями: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признания права на жилое помещение, предоставление жилого помещения по договору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найма специализированного жилого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и прекращение договора найма специализированного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жилого, выселение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указанного жилого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защита прав и законных интересов детей-сирот и детей, оставшихся без попечения родителей, лиц из числа детей-сирот и детей, оставшихся без попечения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sz="2000" dirty="0"/>
          </a:p>
          <a:p>
            <a:pPr marL="0" indent="0">
              <a:spcBef>
                <a:spcPts val="600"/>
              </a:spcBef>
              <a:buNone/>
            </a:pPr>
            <a:endParaRPr lang="ru-RU" sz="1800" dirty="0"/>
          </a:p>
          <a:p>
            <a:pPr marL="0" indent="0">
              <a:spcBef>
                <a:spcPts val="600"/>
              </a:spcBef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693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-ФЗ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 Федерального закона от 21.11.2011 № 324-ФЗ «О бесплатной юридической помощи в Российской Федерации»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Дополнена к уже имевшимся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случаям представительства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судах, государственных и муниципальных органах, организациях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имеющих право на получение бесплатной юридической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помощи, случаями: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они выступают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истцами и ответчиками при рассмотрении судами дел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признании права на жилое помещение, предоставлении жилого помещения по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найма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специализированного жилого помещения,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найма специализированного жилого, выселение из указанного жилого помещения;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истцами (заявителями) при рассмотрении судами дел: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 взыскании алиментов;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 возмещении вреда, причиненного смертью кормильца, увечьем или иным повреждением здоровья, связанным с трудовой деятельностью;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 обеспечении мер государственной поддержки детям-инвалидам, детям-сиротам, детям, оставшимся без попечения родителей, лицам из числа детей-сирот и детей, оставшихся без попечения родителей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69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-ФЗ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осуществлении сопровождения </a:t>
            </a: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сирот:</a:t>
            </a:r>
          </a:p>
          <a:p>
            <a:pPr marL="0" indent="0" algn="ctr">
              <a:buNone/>
            </a:pPr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значительно усилиться правовая и правозащитная составляющая сопровождения сирот.</a:t>
            </a:r>
          </a:p>
          <a:p>
            <a:pPr>
              <a:buAutoNum type="arabicPeriod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Серьезная помощь государственным и негосударственным организациям, осуществляющим сопровождение сирот.</a:t>
            </a:r>
          </a:p>
          <a:p>
            <a:pPr>
              <a:buAutoNum type="arabicPeriod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адвокатов,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являющиеся участниками государственной системы бесплатной юридической помощи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 вопросам юридической помощи и защиты прав сирот.</a:t>
            </a:r>
          </a:p>
          <a:p>
            <a:pPr>
              <a:buAutoNum type="arabicPeriod"/>
            </a:pPr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Нужно формировать пул адвокатов, специализирующихся по всему спектру юридических вопросов сирот.</a:t>
            </a:r>
          </a:p>
          <a:p>
            <a:pPr marL="0" indent="0">
              <a:buNone/>
            </a:pP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юридическая помощь оказывается в рамках </a:t>
            </a:r>
            <a:r>
              <a:rPr lang="ru-RU" sz="1900" dirty="0"/>
              <a:t>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негосударственной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бесплатной юридической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помощи:</a:t>
            </a:r>
          </a:p>
          <a:p>
            <a:pPr marL="0" indent="0" algn="just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государственные юридические бюро и адвокаты,</a:t>
            </a:r>
          </a:p>
          <a:p>
            <a:pPr marL="0" indent="0" algn="just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юридические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клиники (студенческие консультативные бюро, студенческие юридические бюро и другие) и негосударственные центры бесплатной юридической помощи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23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</a:t>
            </a:r>
            <a:r>
              <a:rPr lang="en-US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85-ФЗ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отдельные законодательные акты Российской Федерации и признании утратившими силу законодательных актов (отдельных положений законодательных актов) Российской Федерации в связи с принятием федерального закона «Об образовании в РФ»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1 сентября 2013 года</a:t>
            </a:r>
            <a:endParaRPr lang="ru-RU" sz="2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изменения: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ст. 1 Понятия,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применяемые в настоящем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законе, </a:t>
            </a:r>
          </a:p>
          <a:p>
            <a:pPr marL="0" indent="0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ст. 6 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права на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образование.</a:t>
            </a:r>
          </a:p>
          <a:p>
            <a:pPr marL="0" indent="0">
              <a:buNone/>
            </a:pP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52000" algn="just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Предоставлено 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обучение на подготовительных отделениях образовательных организаций высшего образования за счет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средств.</a:t>
            </a:r>
          </a:p>
          <a:p>
            <a:pPr marL="0" indent="252000" algn="just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(Раньше: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обучение на курсах по подготовке к поступлению в учреждения среднего и высшего профессионального образования без взимания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платы).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52000" algn="just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Предоставлено право на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второго среднего профессионального образования по программе подготовки квалифицированных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без взимания платы).</a:t>
            </a:r>
          </a:p>
          <a:p>
            <a:pPr marL="0" indent="252000" algn="just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(Раньше: право 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получение второго начального профессионального образования без взимания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платы).</a:t>
            </a:r>
          </a:p>
          <a:p>
            <a:pPr marL="0" indent="252000" algn="just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Сохранены имевшиеся  гарантии и льготы.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54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№ 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85-ФЗ </a:t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Зачисление на полное государственное обеспечение до завершения обучения обучающихся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имеющим государственную аккредитацию образовательным программам среднего профессионального образования или высшего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Сохранение полного государственного обеспечения при достижении возраста 23-х лет.</a:t>
            </a:r>
          </a:p>
          <a:p>
            <a:pPr marL="0" indent="36000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Стипендия 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Федеральным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29.12.12 № 273-ФЗ «Об образовании в РФ».</a:t>
            </a:r>
          </a:p>
          <a:p>
            <a:pPr marL="0" indent="36000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Зачисление 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питание 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 выпускников, приезжающих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каникулярное время, выходные и праздничные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в организации , осуществляющие образовательную деятельность.</a:t>
            </a:r>
          </a:p>
          <a:p>
            <a:pPr marL="0" indent="36000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Обеспечение выпускников, организаций осуществляющих образовательную деятельность,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одеждой, обувью, мягким инвентарем, оборудованием и единовременным денежным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пособием.</a:t>
            </a:r>
          </a:p>
          <a:p>
            <a:pPr marL="0" indent="360000" algn="just">
              <a:buNone/>
            </a:pP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buNone/>
            </a:pPr>
            <a:r>
              <a:rPr lang="ru-RU" sz="1800" dirty="0" smtClean="0"/>
              <a:t>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распространением двухуровневой системы получения высшего образования до сих пор не нашла правового регулирования актуальная проблема зачисления на полное государственное обеспечение при приеме в магистратуру лиц из числа детей-сирот, которые достигли возраста 23-х лет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186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субъектов Российской Федерации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36000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21.12.96 № 159-ФЗ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детей-сирот и детей, оставшихся без попечения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лиц из их числа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расходными обязательствами субъектов Российской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(статья 5). </a:t>
            </a:r>
          </a:p>
          <a:p>
            <a:pPr marL="0" indent="360000" algn="just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иными нормативными правовыми актами субъектов Российской Федерации могут устанавливаться дополнительные виды социальной поддержки детей-сирот и детей, оставшихся без попечения родителей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000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касаться:</a:t>
            </a:r>
          </a:p>
          <a:p>
            <a:pPr marL="0" indent="36000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дополнительных гарантий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образование,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дополнительных гарантий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медицинское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обслуживание,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дополнительных гарантий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жилое помещение,</a:t>
            </a:r>
          </a:p>
          <a:p>
            <a:pPr marL="0" indent="36000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дополнительных  гарантий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труд, и т.д.</a:t>
            </a:r>
          </a:p>
          <a:p>
            <a:pPr marL="0" indent="360000"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i="1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489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детей, оставшихся без попечения родителей, в организации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 и детей, оставшихся без попечения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b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 постановления Правительства Российской Федерации)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25200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детей-сирот имеет право разрешать временно бесплатно проживать и питаться в организации для детей-сирот своим выпускникам, ищущим работу, до достижения ими возраста 19 лет; выпускникам, получающим профессиональное образование, – до получения соответствующих документов об образовании и квалификации, но не старше 23 лет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252000"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5200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Основными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организаций для детей-сирот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являются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обучения детей;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и законных интересов детей; 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социальной защиты;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 детей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деятельности по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детей и социальному (</a:t>
            </a:r>
            <a:r>
              <a:rPr lang="ru-RU" sz="1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постинтернатному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сопровождению выпускников с использованием ресурсов организаций для детей-сирот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0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29.02.2012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 15-ФЗ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отдельные законодательные акты Российской Федерации в части обеспечения жилыми помещениями детей-сирот и детей, оставшихся без попечения родителей»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изменения: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статью 8 Федерального закона от 21.12.96 г. № 159-ФЗ «О дополнительный гарантиях по социальной поддержке детей-сирот и детей, оставшихся без попечения родителей» (новая редакция статьи)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Жилищный кодекс Российской Федерации</a:t>
            </a:r>
          </a:p>
          <a:p>
            <a:pPr marL="0" indent="0" algn="just">
              <a:buNone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статью 26</a:t>
            </a:r>
            <a:r>
              <a:rPr lang="ru-RU" sz="2000" b="1" baseline="300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06.10.1999 г. №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184-ФЗ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общих принципах организации законодательных (представительных) и исполнительных органов государственной власти субъектов Российской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детей, оставшихся без попечения родителей, в организации для детей-сирот и детей, оставшихся без попечения родителей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 постановления Правительства Российской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Федерациии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rmAutofit fontScale="92500"/>
          </a:bodyPr>
          <a:lstStyle/>
          <a:p>
            <a:pPr marL="0" indent="28800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общим видам деятельности организаций для детей-сирот относятся: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сопровождение выпускников организаций для детей-сирот,  лиц из числа детей-сирот и детей, оставшихся без попечения родителей, в том числе в форме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патроната (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постинтернатного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сопровождения)   на  основании договора о 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патронате (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сопровождении) в порядке, определяемом законами или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правовыми актами субъекта Российской Федерации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28800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 в  социальной  адаптации   детей как  в  возрасте  до  18  лет, так и в  возрасте от 18 лет и старше, подготовке их к самостоятельной жизни, в том числе осуществление мер по защите их прав и законных интересов осуществляется организациями для детей-сирот посредством специальных  подразделений, создаваемых в организации для детей-сирот,   осуществляющих  сопровождение  выпускников, оказание  им  консультативной, правовой,  психологической,  социально-педагогической и иной помощи, содействия  в  получении  образования  и  трудоустройстве,  защите  прав и законных интересов, их представительстве в государственных органах и органах местного самоуправления, организациях, предоставление  при  необходимости  возможности  временного проживания, в порядке, определяемом законами или нормативными правовыми актами субъекта Российской Федерации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28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детей, оставшихся без попечения родителей, в организации для детей-сирот и детей, оставшихся без попечения родителей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 постановления Правительства Российской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Федерациии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функции законного представителя руководителем организации</a:t>
            </a:r>
          </a:p>
          <a:p>
            <a:pPr marL="0" lvl="0" indent="28800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поступлении детей, не достигших возраста 18 лет, в профессиональные образовательные организации и образовательные организации высшего образования функции законного представителя ребенка осуществляются руководителем организации для детей-сирот при наличии разрешения органа опеки и попечительства на раздельное проживание попечителей и их несовершеннолетних подопечных, выданного в соответствии со статьей 36 Гражданского кодекса Российской Федерации, без исключения детей из организации для детей-сирот. </a:t>
            </a:r>
          </a:p>
          <a:p>
            <a:pPr marL="0" indent="28800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временного отсутствия ребенка в организации для детей-сирот, в частности в связи с обучением в образовательной организации, реализующей программы основного общего образования, или в связи с пребыванием в медицинской организации на лечении в стационарных условиях, или в учреждении уголовно-исполнительной системы, функции законного представителя ребенка осуществляются руководителем организации для детей-сирот. </a:t>
            </a:r>
          </a:p>
          <a:p>
            <a:pPr marL="0" lvl="0" indent="288000" algn="just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завершении пребывания детей в образовательной организации до достижения им возраста восемнадцати лет исполнение обязанностей опекуна или попечителя таких детей возлагается на органы опеки и попечительства или организации, осуществляющие социальное (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постинтернатное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сопровождение выпускников организаций,  лиц из числа детей-сирот и детей, оставшихся без попечения родителей.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923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детей, оставшихся без попечения родителей, в организации для детей-сирот и детей, оставшихся без попечения родителей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 постановления Правительства Российской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Федерациии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lvl="0" indent="288000"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организации с  негосударственными некоммерческими, в том числе общественными и религиозными организациями,   благотворительными  фондами,   а  также  отдельными  гражданами – добровольцами (волонтерами) осуществляется в целях организации деятельности по профилактики социального сиротства, воспитанию, обучению, развитию  и  социальной  адаптации  детей, подготовке их к самостоятельной жизни после выпуска из организации для детей-сирот, оказанию им правовой помощи на основании соответствующего договора (о сотрудничестве, о безвозмездном оказании услуг (выполнении работ), о пожертвовании и т.д.), заключенного в соответствии с  Федеральным законом от 11 августа 1995 г. № 135-ФЗ «О благотворительной деятельности и благотворительных организациях».</a:t>
            </a:r>
          </a:p>
          <a:p>
            <a:pPr indent="288000"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оказания содействия в функционировании организации для детей-сирот, улучшения качества ее работы, повышения эффективности расходования бюджетных средств, выделяемых организации для детей-сирот, повышения информированности общества о ее работе, а также содействия обеспечению и защите прав и законных интересов детей, в организации для детей-сирот формируются коллегиальные органы управления, предусмотренные уставом организации для детей-сирот в соответствии с законодательством Российской Федерации, а также попечительский совет, осуществляющий свою деятельность на общественных началах.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36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Рисунок 1" descr="&amp;Bcy;&amp;lcy;&amp;acy;&amp;gcy;&amp;ocy;&amp;tcy;&amp;vcy;&amp;ocy;&amp;rcy;&amp;icy;&amp;tcy;&amp;iecy;&amp;lcy;&amp;softcy;&amp;ncy;&amp;ycy;&amp;jcy; &amp;tscy;&amp;iecy;&amp;ncy;&amp;tcy;&amp;rcy; «&amp;Scy;&amp;ocy;&amp;ucy;&amp;chcy;&amp;acy;&amp;scy;&amp;tcy;&amp;icy;&amp;iecy; &amp;vcy; &amp;scy;&amp;ucy;&amp;dcy;&amp;softcy;&amp;bcy;&amp;iecy;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208" y="332656"/>
            <a:ext cx="4726633" cy="12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img_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990725"/>
            <a:ext cx="14763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ростовский дмитри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2001611"/>
            <a:ext cx="7143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рассадина арин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13177"/>
            <a:ext cx="7143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Николаева_Ольг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14" y="2020604"/>
            <a:ext cx="16097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яковлев максим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539" y="2013177"/>
            <a:ext cx="72390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ouchastye_7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71" y="2005693"/>
            <a:ext cx="6953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ouchastye_7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896" y="2005693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Медведкова_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211" y="2005693"/>
            <a:ext cx="723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Мамонтова_А-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3037331"/>
            <a:ext cx="839469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интернат8 Пашин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08" y="3063931"/>
            <a:ext cx="723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Даниловская_Настя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92" y="3084637"/>
            <a:ext cx="723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Васина Лена -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792" y="3084637"/>
            <a:ext cx="812389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Борисова Женя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4" y="3103851"/>
            <a:ext cx="1462938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souchastye_7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908" y="3074317"/>
            <a:ext cx="723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ouchastye_7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521" y="3059168"/>
            <a:ext cx="723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ouchastye_7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4147638"/>
            <a:ext cx="143827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ouchastye_68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2" y="4161964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G_0126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177" y="4147638"/>
            <a:ext cx="143827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опрыгин_Н_Н-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68" y="4147638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g_65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479" y="4145018"/>
            <a:ext cx="809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арта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896" y="4136666"/>
            <a:ext cx="17240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mg_63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877" y="3061788"/>
            <a:ext cx="16192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ыжова инга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71" y="3052406"/>
            <a:ext cx="8096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интернат8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69" y="4119629"/>
            <a:ext cx="723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-9117" y="1304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0" y="629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5" y="5445224"/>
            <a:ext cx="8190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127025, Москва, ул. Новый Арбат,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комн. 1821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+7 (495) 697–40–60, +7 (495) 697–83–56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7"/>
              </a:rPr>
              <a:t>info@souchastye.ru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souchastye.ru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86409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29.02.2012 г. № 15-ФЗ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порядок предоставления жилья детям-сиротам и детям, оставшимся без попечения родителей, лицам из их числа: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5200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Договор найма специализированных жилых помещений (срочный, ограничивает жилые помещения в обороте, предваряет договор социального найма);</a:t>
            </a:r>
          </a:p>
          <a:p>
            <a:pPr marL="0" indent="25200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Момент предоставления – 18 лет или при наличии письменного заявления по окончании пребывания в организациях для детей-сирот, получения профессионального образования, службы в армии;</a:t>
            </a:r>
          </a:p>
          <a:p>
            <a:pPr marL="0" indent="25200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Институт невозможности проживания в ранее занимаемом жилом помещении;</a:t>
            </a:r>
          </a:p>
          <a:p>
            <a:pPr marL="0" indent="25200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Формирование уполномоченным региональным органом исполнительной власти списков детей достигших возраста 14 лет, подлежащих обеспечению жильем;</a:t>
            </a:r>
          </a:p>
          <a:p>
            <a:pPr marL="0" indent="25200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Требования к предоставляемым жилым помещениям: благоустроенные дома или квартиры, по нормам предоставления;</a:t>
            </a:r>
          </a:p>
          <a:p>
            <a:pPr marL="0" indent="252000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Место жительства – субъект Российской Федерации  в целом.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29.02.2012 г. № 15-ФЗ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осуществлении сопровождения сирот: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5200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Созданы дополнительные гарантии прав на жилое помещение – способствует успешной социализации лиц из числа детей-сирот 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5200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Гарантия защиты сирот от противоправного лишения предоставленного жилого помещения,</a:t>
            </a:r>
          </a:p>
          <a:p>
            <a:pPr marL="0" indent="25200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Возможность в течении 5 лет взаимодействовать с выпускником, сопровождать и контролировать.</a:t>
            </a:r>
          </a:p>
          <a:p>
            <a:pPr marL="0" indent="25200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Выявление обстоятельств, свидетельствующих о необходимости оказания содействия в преодолении трудной жизненной ситуации по окончании срока действия договора найма специализированного жилого помещения</a:t>
            </a:r>
          </a:p>
          <a:p>
            <a:pPr marL="0" indent="0">
              <a:buNone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риска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сироты, которые возвращаются в ранее занимаемые жилые помещения. Особенно если они являются единственными нанимателями или собственниками жилья.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Верховный Суд Российской Федерации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ПРАКТИКИ РАССМОТРЕНИЯ СУДАМИ 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СВЯЗАННЫХ С ОБЕСПЕЧЕНИЕМ 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ДЕТЕЙ, ОСТАВШИХСЯ БЕЗ ПОПЕЧЕНИЯ РОДИТЕЛЕЙ, ЛИЦ ИЗ ЧИСЛА ДЕТЕЙ-СИРОТ И ДЕТЕЙ, ОСТАВШИХСЯ БЕЗ 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ПОПЕЧЕНИЯ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ЖИЛЫМИ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 Президиумом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 </a:t>
            </a:r>
          </a:p>
          <a:p>
            <a:pPr marL="0" indent="0" algn="ctr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 </a:t>
            </a:r>
          </a:p>
          <a:p>
            <a:pPr marL="0" indent="0" algn="ctr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2013 года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3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29.12.2012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273-ФЗ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Федерации»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(вступил в силу с 1 сентября 2013 года)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71. Особые права при приеме на обучение по программам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Дети-сироты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дети, оставшиеся без попечения родителей,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 имеют право на: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Прием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подготовительные отделения федеральных государственных образовательных организаций высшего образования на обучение за счет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федерального бюджета;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Преимущественное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зачисления в образовательную организацию на обучение по программам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условии успешного прохождения вступительных испытаний и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прочих равных условиях</a:t>
            </a:r>
          </a:p>
          <a:p>
            <a:pPr marL="0" indent="0" algn="just">
              <a:buNone/>
            </a:pPr>
            <a:endParaRPr lang="ru-RU" sz="2000" b="1" i="1" dirty="0"/>
          </a:p>
          <a:p>
            <a:pPr marL="0" indent="0" algn="just">
              <a:buNone/>
            </a:pPr>
            <a:endParaRPr lang="ru-RU" sz="2000" b="1" i="1" dirty="0"/>
          </a:p>
          <a:p>
            <a:pPr marL="0" indent="0" algn="just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29.12.2012 г. № 273-ФЗ </a:t>
            </a:r>
            <a:b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Лишил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сирот права на внеконкурсное зачисление в организации высшего образования (это право было у трех льготных категорий).</a:t>
            </a:r>
          </a:p>
          <a:p>
            <a:pPr marL="0" indent="0">
              <a:buNone/>
            </a:pPr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на преимущественное зачисление имеют более 15 «льготных» категорий.</a:t>
            </a:r>
          </a:p>
          <a:p>
            <a:pPr marL="0" indent="0">
              <a:buNone/>
            </a:pPr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мощного социального лифта.</a:t>
            </a:r>
          </a:p>
          <a:p>
            <a:pPr marL="0" indent="0">
              <a:buNone/>
            </a:pPr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соответствует ст. 55 Конституции Российской Федерации:</a:t>
            </a:r>
          </a:p>
          <a:p>
            <a:pPr marL="0" indent="0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ч. 2. В Российской Федерации не должны издаваться законы, отменяющие или умаляющие права и свободы человека и гражданина.</a:t>
            </a:r>
          </a:p>
          <a:p>
            <a:pPr marL="0" indent="0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ч. 3. Права и свободы человека и гражданина могут быть ограничены федеральным законом только в той мере,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это необходимо в целях защиты основ конституционного строя, нравственности, здоровья, прав и законных интересов других лиц, обеспечения обороны страны и безопасности государства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29.12.2012 г. № 273-ФЗ </a:t>
            </a:r>
            <a:b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Подготовительные отделения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Это не подготовительные курсы.</a:t>
            </a: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Имеются у крайне ограниченного числа организаций высшего образования.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высшего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не заинтересованы в приеме на подготовительные отделения сирот.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Отсутствует механизм реализации этой льготой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Сироты – юноши подлежат призыву в армию</a:t>
            </a: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Федеральный закон от 29.12.2012 г. № 273-ФЗ </a:t>
            </a:r>
            <a:b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новости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Государственную Думу внесены законопроекты, направленные на предоставления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особых прав детям-сиротам и детям, оставшимся без попечения родителей, при приеме на обучение по программам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(прием в рамках квоты):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№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344036-6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 внесении изменений в статью 71 Федерального закона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Федерации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№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346786-6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Федеральный закон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Федерации» и в Федеральный закон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дополнительных гарантиях по социальной поддержке детей-сирот и детей, оставшихся без попечения родителей» (в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части);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№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354879-6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статью 71 Федерального закона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E165-C203-4E81-97E5-DA415E5224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2359</Words>
  <Application>Microsoft Office PowerPoint</Application>
  <PresentationFormat>Экран (4:3)</PresentationFormat>
  <Paragraphs>205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«Роль нового федерального законодательства  в осуществлении сопровождения сирот» </vt:lpstr>
      <vt:lpstr>I. Федеральный закон от 29.02.2012 г. № 15-ФЗ  «О внесении изменений в отдельные законодательные акты Российской Федерации в части обеспечения жилыми помещениями детей-сирот и детей, оставшихся без попечения родителей» </vt:lpstr>
      <vt:lpstr>I. Федеральный закон от 29.02.2012 г. № 15-ФЗ  </vt:lpstr>
      <vt:lpstr>I. Федеральный закон от 29.02.2012 г. № 15-ФЗ </vt:lpstr>
      <vt:lpstr>Верховный Суд Российской Федерации</vt:lpstr>
      <vt:lpstr>II. Федеральный закон от 29.12.2012 г. № 273-ФЗ  «Об образовании в Российской Федерации» (вступил в силу с 1 сентября 2013 года)</vt:lpstr>
      <vt:lpstr>II. Федеральный закон от 29.12.2012 г. № 273-ФЗ  «Об образовании в Российской Федерации»</vt:lpstr>
      <vt:lpstr>II. Федеральный закон от 29.12.2012 г. № 273-ФЗ  «Об образовании в Российской Федерации»</vt:lpstr>
      <vt:lpstr>II. Федеральный закон от 29.12.2012 г. № 273-ФЗ  «Об образовании в Российской Федерации»</vt:lpstr>
      <vt:lpstr>III. Федеральный закон от 02.07.2013 г. № 167-ФЗ  «О внесении изменений в отдельные законодательные акты Российской Федерации по вопросам устройства детей-сирот и детей, оставшихся без попечения родителей »</vt:lpstr>
      <vt:lpstr>III. Федеральный закон от 02.07.2013 г. № 167-ФЗ  </vt:lpstr>
      <vt:lpstr>III. Федеральный закон от 02.07.2013 г. № 167-ФЗ  </vt:lpstr>
      <vt:lpstr>III. Федеральный закон от 02.07.2013 г. № 167-ФЗ  </vt:lpstr>
      <vt:lpstr>III. Федеральный закон от 02.07.2013 г. № 167-ФЗ  </vt:lpstr>
      <vt:lpstr>III. Федеральный закон от 02.07.2013 г. № 167-ФЗ  </vt:lpstr>
      <vt:lpstr>III. Федеральный закон от 02.07.2013 г. № 185-ФЗ  «О внесении изменений в отдельные законодательные акты Российской Федерации и признании утратившими силу законодательных актов (отдельных положений законодательных актов) Российской Федерации в связи с принятием федерального закона «Об образовании в РФ»</vt:lpstr>
      <vt:lpstr>III. Федеральный закон от 02.07.2013 г. № 185-ФЗ  </vt:lpstr>
      <vt:lpstr>Законодательство субъектов Российской Федерации</vt:lpstr>
      <vt:lpstr>Правила  устройства детей, оставшихся без попечения родителей, в организации для детей-сирот и детей, оставшихся без попечения родителей (проект постановления Правительства Российской Федерации) </vt:lpstr>
      <vt:lpstr>Правила  устройства детей, оставшихся без попечения родителей, в организации для детей-сирот и детей, оставшихся без попечения родителей (проект постановления Правительства Российской Федерациии) </vt:lpstr>
      <vt:lpstr>Правила  устройства детей, оставшихся без попечения родителей, в организации для детей-сирот и детей, оставшихся без попечения родителей (проект постановления Правительства Российской Федерациии) </vt:lpstr>
      <vt:lpstr>Правила  устройства детей, оставшихся без попечения родителей, в организации для детей-сирот и детей, оставшихся без попечения родителей (проект постановления Правительства Российской Федерациии)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Alexey Golovan</cp:lastModifiedBy>
  <cp:revision>48</cp:revision>
  <dcterms:created xsi:type="dcterms:W3CDTF">2013-11-30T11:45:28Z</dcterms:created>
  <dcterms:modified xsi:type="dcterms:W3CDTF">2013-12-04T19:55:52Z</dcterms:modified>
</cp:coreProperties>
</file>